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8" r:id="rId2"/>
    <p:sldId id="259" r:id="rId3"/>
    <p:sldId id="260" r:id="rId4"/>
    <p:sldId id="263" r:id="rId5"/>
    <p:sldId id="262" r:id="rId6"/>
    <p:sldId id="261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85A497-D410-014F-9DA9-D8941A2562C3}" v="6" dt="2023-03-23T03:50:17.9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9"/>
  </p:normalViewPr>
  <p:slideViewPr>
    <p:cSldViewPr snapToGrid="0">
      <p:cViewPr varScale="1">
        <p:scale>
          <a:sx n="104" d="100"/>
          <a:sy n="104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AC1CC5-F424-154C-9922-9629D12D895D}" type="datetimeFigureOut">
              <a:rPr lang="en-US" smtClean="0"/>
              <a:t>3/22/23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7310CE-712E-004A-8E80-A83382986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138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e15f4e061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e15f4e061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D1CD3-E09B-9BA3-D4CA-3AB8E09E0B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A8A2B9-9266-C361-8CA1-F8C2A68B2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88956-1CF4-7FE5-903F-4E1E00AE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37117-A8C1-F84E-BEA2-D3F18D1A0FCB}" type="datetimeFigureOut">
              <a:rPr lang="en-US" smtClean="0"/>
              <a:t>3/22/23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0CDD5B-60A3-8B93-7E35-58D706EAF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41745-F1C8-017B-B455-CA5F0A7DC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6EFF-0D29-A44D-B6A8-8C63169CC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529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A17A7-E902-F16D-A263-8F9CC7FEA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1785B0-1D26-FFBC-D21C-A5B7F9494D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D9F79-720D-6DCF-B551-22776FA7C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37117-A8C1-F84E-BEA2-D3F18D1A0FCB}" type="datetimeFigureOut">
              <a:rPr lang="en-US" smtClean="0"/>
              <a:t>3/22/23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3F2B7-63FA-0FE6-9FC3-161F3029A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23AC74-25CE-B8C0-1CF9-EBB638708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6EFF-0D29-A44D-B6A8-8C63169CC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12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4CF5ED-27C7-E8D0-BDE5-572BE7FB6A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88700-A81E-FD45-B400-9EDF182DC2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6B8370-EB6E-F2B8-3367-DA40681B7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37117-A8C1-F84E-BEA2-D3F18D1A0FCB}" type="datetimeFigureOut">
              <a:rPr lang="en-US" smtClean="0"/>
              <a:t>3/22/23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BB59B-ADA0-AAD0-E712-8BD470BF8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68091-59EA-3CB3-E4BC-6D17C34CC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6EFF-0D29-A44D-B6A8-8C63169CC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585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088B4-3E94-5C85-B7B2-FE4FC94BF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61674-0B1B-E8BF-696E-B73C4288B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AFCC3C-6B18-A4A6-AAE2-F407FEDAA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37117-A8C1-F84E-BEA2-D3F18D1A0FCB}" type="datetimeFigureOut">
              <a:rPr lang="en-US" smtClean="0"/>
              <a:t>3/22/23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A1FA34-5C1C-B9E0-01CB-6AE3F4B63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13209-A7D3-4EBA-D768-FE4C74B2F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6EFF-0D29-A44D-B6A8-8C63169CC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285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B6748-A901-1778-5648-91E0E9BB2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E630D1-A021-8193-5508-7E50A9990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BA6E15-91B9-3382-EFF5-7E17274EE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37117-A8C1-F84E-BEA2-D3F18D1A0FCB}" type="datetimeFigureOut">
              <a:rPr lang="en-US" smtClean="0"/>
              <a:t>3/22/23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563595-D751-923A-CBE2-A0B6D57D6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481F4A-6A68-5F3B-61DC-F1F7A5948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6EFF-0D29-A44D-B6A8-8C63169CC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892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2672C-1965-6B5B-20DD-AED22977D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4470F-9CB0-3515-1835-5A28BA24DE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2E4EA6-74E9-82D0-BAC4-474C2ADD05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D9D593-7E73-EA7C-287C-BD0DC7C4B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37117-A8C1-F84E-BEA2-D3F18D1A0FCB}" type="datetimeFigureOut">
              <a:rPr lang="en-US" smtClean="0"/>
              <a:t>3/22/23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1E2ED4-CC16-C2C7-9D96-1D8BCDD04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13AB2A-63E7-1A5C-4C79-71EB3B395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6EFF-0D29-A44D-B6A8-8C63169CC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588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F1731-01B7-CA94-B903-04F6AEF1B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B66F22-35D6-36D1-B5F6-5EA73AC233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63AEE9-DF99-F048-0CDB-520037149A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B19CF8-95EC-9307-A7BB-F78AC16F4C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849A7F-4288-DC4A-5C21-A88EDAF461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8BE943-509B-4BCD-D4B6-8777A8C73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37117-A8C1-F84E-BEA2-D3F18D1A0FCB}" type="datetimeFigureOut">
              <a:rPr lang="en-US" smtClean="0"/>
              <a:t>3/22/23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89C3E9-952F-4F2A-8686-F1A7CBBA7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42A62B-5724-E1FA-C3D2-240B9FE17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6EFF-0D29-A44D-B6A8-8C63169CC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832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CF4A8-B64C-6460-C9D2-A46B21AD6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A8B750-4909-1C94-E816-D2860B6A8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37117-A8C1-F84E-BEA2-D3F18D1A0FCB}" type="datetimeFigureOut">
              <a:rPr lang="en-US" smtClean="0"/>
              <a:t>3/22/23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646D39-1A03-9EAD-16D0-8B023CA4F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9B17AC-CE6A-589A-B206-369ADB21C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6EFF-0D29-A44D-B6A8-8C63169CC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245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138A21-80CB-C78C-B38C-A86B5688A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37117-A8C1-F84E-BEA2-D3F18D1A0FCB}" type="datetimeFigureOut">
              <a:rPr lang="en-US" smtClean="0"/>
              <a:t>3/22/23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C4F48D-A14D-A333-AC3E-36E8D5938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1237DB-AD51-9BB5-9401-41724CB6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6EFF-0D29-A44D-B6A8-8C63169CC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382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83FEF-5BB7-7F27-1588-63B9A8B40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745C6-BA5E-3B88-8C3A-FDB05F5CD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54CBC8-C952-4E6A-1D8C-2AE9881345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7C6112-F2BF-59A6-4C0A-2FA28AF17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37117-A8C1-F84E-BEA2-D3F18D1A0FCB}" type="datetimeFigureOut">
              <a:rPr lang="en-US" smtClean="0"/>
              <a:t>3/22/23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D47513-E29F-7DF1-1E83-2393BC4E7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B1AFB8-9F1C-CFCA-4C10-0D51B21A4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6EFF-0D29-A44D-B6A8-8C63169CC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154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70DC6-270A-D50A-1F68-611B3CE97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88ED42-6318-5B7D-D751-0FBB6B96A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E77F9C-007A-CE19-569A-2A3263B8E8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948EA4-542E-AAC5-4B4B-8F74399F5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37117-A8C1-F84E-BEA2-D3F18D1A0FCB}" type="datetimeFigureOut">
              <a:rPr lang="en-US" smtClean="0"/>
              <a:t>3/22/23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5CCB49-7357-2E44-A0D8-28E345A9D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5EBB68-DC43-5CAA-4BC1-926CB56E9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46EFF-0D29-A44D-B6A8-8C63169CC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080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3C1CA9-6366-3667-766C-94A1A47EB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0FB16-F06D-74D4-8B05-ECEA7C7ACB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AF7CC-D71B-1699-FF19-E5CB545B1F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637117-A8C1-F84E-BEA2-D3F18D1A0FCB}" type="datetimeFigureOut">
              <a:rPr lang="en-US" smtClean="0"/>
              <a:t>3/22/23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CF559D-D571-01B2-ACE5-9BC91A151D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C31595-91E8-9805-4123-FF30AB6F2D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46EFF-0D29-A44D-B6A8-8C63169CC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739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3-graph-gallery.com/graph/hierarchical_edge_bundling_basic.html" TargetMode="External"/><Relationship Id="rId2" Type="http://schemas.openxmlformats.org/officeDocument/2006/relationships/hyperlink" Target="https://www.geeksforgeeks.org/html-center-tag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pp.rawgraphs.io/" TargetMode="External"/><Relationship Id="rId4" Type="http://schemas.openxmlformats.org/officeDocument/2006/relationships/hyperlink" Target="https://d3-graph-gallery.com/arc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8D0D6D3E-D7F9-4591-9CA9-DDF4DB1F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982639" y="1012536"/>
            <a:ext cx="4613300" cy="3163224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algn="l"/>
            <a:r>
              <a:rPr 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Project#2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982637" y="3991232"/>
            <a:ext cx="4756161" cy="1590703"/>
          </a:xfrm>
          <a:prstGeom prst="rect">
            <a:avLst/>
          </a:prstGeom>
        </p:spPr>
        <p:txBody>
          <a:bodyPr spcFirstLastPara="1" vert="horz" lIns="121900" tIns="121900" rIns="121900" bIns="121900" rtlCol="0" anchor="b" anchorCtr="0">
            <a:noAutofit/>
          </a:bodyPr>
          <a:lstStyle/>
          <a:p>
            <a:pPr algn="l">
              <a:spcBef>
                <a:spcPts val="0"/>
              </a:spcBef>
              <a:spcAft>
                <a:spcPts val="600"/>
              </a:spcAft>
            </a:pPr>
            <a:r>
              <a:rPr lang="en-US" sz="2000" i="1" dirty="0">
                <a:latin typeface="Times New Roman"/>
                <a:ea typeface="Times New Roman"/>
                <a:cs typeface="Times New Roman"/>
                <a:sym typeface="Times New Roman"/>
              </a:rPr>
              <a:t>-Ayush </a:t>
            </a:r>
            <a:r>
              <a:rPr lang="en-US" sz="2000" i="1" dirty="0" err="1">
                <a:latin typeface="Times New Roman"/>
                <a:ea typeface="Times New Roman"/>
                <a:cs typeface="Times New Roman"/>
                <a:sym typeface="Times New Roman"/>
              </a:rPr>
              <a:t>Manojkumar</a:t>
            </a:r>
            <a:r>
              <a:rPr lang="en-US" sz="2000" i="1" dirty="0">
                <a:latin typeface="Times New Roman"/>
                <a:ea typeface="Times New Roman"/>
                <a:cs typeface="Times New Roman"/>
                <a:sym typeface="Times New Roman"/>
              </a:rPr>
              <a:t> Lodha</a:t>
            </a:r>
          </a:p>
          <a:p>
            <a:pPr algn="l">
              <a:spcBef>
                <a:spcPts val="0"/>
              </a:spcBef>
              <a:spcAft>
                <a:spcPts val="600"/>
              </a:spcAft>
            </a:pPr>
            <a:r>
              <a:rPr lang="en-US" sz="2000" i="1" dirty="0">
                <a:latin typeface="Times New Roman"/>
                <a:ea typeface="Times New Roman"/>
                <a:cs typeface="Times New Roman"/>
                <a:sym typeface="Times New Roman"/>
              </a:rPr>
              <a:t>Under Guidance of Prof. </a:t>
            </a:r>
            <a:r>
              <a:rPr lang="en-US" sz="2000" i="1" dirty="0" err="1">
                <a:highlight>
                  <a:srgbClr val="FEFEFE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Shiaofen</a:t>
            </a:r>
            <a:r>
              <a:rPr lang="en-US" sz="2000" i="1" dirty="0">
                <a:highlight>
                  <a:srgbClr val="FEFEFE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Fang</a:t>
            </a:r>
          </a:p>
          <a:p>
            <a:pPr algn="l">
              <a:spcBef>
                <a:spcPts val="0"/>
              </a:spcBef>
              <a:spcAft>
                <a:spcPts val="600"/>
              </a:spcAft>
            </a:pPr>
            <a:r>
              <a:rPr lang="en-US" sz="2000" i="1" dirty="0">
                <a:highlight>
                  <a:srgbClr val="FEFEFE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Course : CSCI 55200: Data Visualization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23336" y="-3"/>
            <a:ext cx="4068664" cy="6858000"/>
          </a:xfrm>
          <a:prstGeom prst="rect">
            <a:avLst/>
          </a:prstGeom>
          <a:gradFill>
            <a:gsLst>
              <a:gs pos="26000">
                <a:srgbClr val="000000"/>
              </a:gs>
              <a:gs pos="100000">
                <a:schemeClr val="accent1"/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23336" y="-3"/>
            <a:ext cx="3611463" cy="6858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6000"/>
                </a:schemeClr>
              </a:gs>
              <a:gs pos="100000">
                <a:srgbClr val="000000">
                  <a:alpha val="52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230721" y="-107390"/>
            <a:ext cx="3853890" cy="4068665"/>
          </a:xfrm>
          <a:prstGeom prst="rect">
            <a:avLst/>
          </a:prstGeom>
          <a:gradFill>
            <a:gsLst>
              <a:gs pos="0">
                <a:srgbClr val="000000">
                  <a:alpha val="34000"/>
                </a:srgbClr>
              </a:gs>
              <a:gs pos="96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C034693D-7AF0-0DF7-3318-14733777E2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2"/>
          <a:stretch/>
        </p:blipFill>
        <p:spPr>
          <a:xfrm>
            <a:off x="6096000" y="1012536"/>
            <a:ext cx="4756162" cy="4756162"/>
          </a:xfrm>
          <a:custGeom>
            <a:avLst/>
            <a:gdLst/>
            <a:ahLst/>
            <a:cxnLst/>
            <a:rect l="l" t="t" r="r" b="b"/>
            <a:pathLst>
              <a:path w="5031136" h="5031136">
                <a:moveTo>
                  <a:pt x="2515568" y="0"/>
                </a:moveTo>
                <a:cubicBezTo>
                  <a:pt x="3904878" y="0"/>
                  <a:pt x="5031136" y="1126258"/>
                  <a:pt x="5031136" y="2515568"/>
                </a:cubicBezTo>
                <a:cubicBezTo>
                  <a:pt x="5031136" y="3904878"/>
                  <a:pt x="3904878" y="5031136"/>
                  <a:pt x="2515568" y="5031136"/>
                </a:cubicBezTo>
                <a:cubicBezTo>
                  <a:pt x="1126258" y="5031136"/>
                  <a:pt x="0" y="3904878"/>
                  <a:pt x="0" y="2515568"/>
                </a:cubicBezTo>
                <a:cubicBezTo>
                  <a:pt x="0" y="1126258"/>
                  <a:pt x="1126258" y="0"/>
                  <a:pt x="2515568" y="0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5BFECB0F-59AC-4581-C573-BD3F76595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073169"/>
            <a:ext cx="5702014" cy="470578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AC983D4-2F0D-C253-9FC4-06D40167D17E}"/>
              </a:ext>
            </a:extLst>
          </p:cNvPr>
          <p:cNvSpPr/>
          <p:nvPr/>
        </p:nvSpPr>
        <p:spPr>
          <a:xfrm>
            <a:off x="0" y="0"/>
            <a:ext cx="874630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i="1" u="sng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1. Node Link Graph(Hand-drawn on </a:t>
            </a:r>
            <a:r>
              <a:rPr lang="en-US" sz="4000" i="1" u="sng" dirty="0" err="1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Ipad</a:t>
            </a:r>
            <a:r>
              <a:rPr lang="en-US" sz="4000" i="1" u="sng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</a:t>
            </a:r>
            <a:endParaRPr lang="en-US" sz="4000" i="1" u="sng" cap="none" spc="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5AF426-07AB-77B9-8EC9-4EFD06E79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062" y="1414379"/>
            <a:ext cx="5538652" cy="40233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A85173-B1E2-2A2D-707C-34874FD4F944}"/>
              </a:ext>
            </a:extLst>
          </p:cNvPr>
          <p:cNvSpPr txBox="1"/>
          <p:nvPr/>
        </p:nvSpPr>
        <p:spPr>
          <a:xfrm>
            <a:off x="3385899" y="6144233"/>
            <a:ext cx="5420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 err="1">
                <a:solidFill>
                  <a:schemeClr val="accent1"/>
                </a:solidFill>
              </a:rPr>
              <a:t>Handdrawn</a:t>
            </a:r>
            <a:r>
              <a:rPr lang="en-US" i="1" u="sng" dirty="0">
                <a:solidFill>
                  <a:schemeClr val="accent1"/>
                </a:solidFill>
              </a:rPr>
              <a:t> node link graph from the </a:t>
            </a:r>
            <a:r>
              <a:rPr lang="en-US" i="1" u="sng" dirty="0" err="1">
                <a:solidFill>
                  <a:schemeClr val="accent1"/>
                </a:solidFill>
              </a:rPr>
              <a:t>adjancency</a:t>
            </a:r>
            <a:r>
              <a:rPr lang="en-US" i="1" u="sng" dirty="0">
                <a:solidFill>
                  <a:schemeClr val="accent1"/>
                </a:solidFill>
              </a:rPr>
              <a:t> matrix</a:t>
            </a:r>
          </a:p>
        </p:txBody>
      </p:sp>
    </p:spTree>
    <p:extLst>
      <p:ext uri="{BB962C8B-B14F-4D97-AF65-F5344CB8AC3E}">
        <p14:creationId xmlns:p14="http://schemas.microsoft.com/office/powerpoint/2010/main" val="3130092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4416FF7-571A-4924-5C79-88E7B5059BA3}"/>
              </a:ext>
            </a:extLst>
          </p:cNvPr>
          <p:cNvSpPr/>
          <p:nvPr/>
        </p:nvSpPr>
        <p:spPr>
          <a:xfrm>
            <a:off x="0" y="86497"/>
            <a:ext cx="975017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4000" i="1" u="sng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2. Force Directed Layout to visualize the graph</a:t>
            </a:r>
            <a:endParaRPr lang="en-US" sz="4000" i="1" u="sng" cap="none" spc="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Screen Recording 2023-03-22 at 11.26.50 PM.mov">
            <a:hlinkClick r:id="" action="ppaction://media"/>
            <a:extLst>
              <a:ext uri="{FF2B5EF4-FFF2-40B4-BE49-F238E27FC236}">
                <a16:creationId xmlns:a16="http://schemas.microsoft.com/office/drawing/2014/main" id="{815E66AA-AC38-9BE4-6030-3B7A4FE44E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31651" y="1037966"/>
            <a:ext cx="7528697" cy="54369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1EBB9E-BFB7-32A8-33A0-8C675F8D8DD3}"/>
              </a:ext>
            </a:extLst>
          </p:cNvPr>
          <p:cNvSpPr txBox="1"/>
          <p:nvPr/>
        </p:nvSpPr>
        <p:spPr>
          <a:xfrm>
            <a:off x="3385898" y="6474939"/>
            <a:ext cx="4718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chemeClr val="accent1"/>
                </a:solidFill>
              </a:rPr>
              <a:t>Click this video | Source File: </a:t>
            </a:r>
            <a:r>
              <a:rPr lang="en-US" i="1" u="sng" dirty="0" err="1">
                <a:solidFill>
                  <a:schemeClr val="accent1"/>
                </a:solidFill>
              </a:rPr>
              <a:t>force_directed.html</a:t>
            </a:r>
            <a:endParaRPr lang="en-US" i="1" u="sng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2556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48D4AA1-0138-7799-4AAF-5ADDFE4ED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12132"/>
            <a:ext cx="7772400" cy="463373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FA453A1-0C6A-C1A6-6BF8-7059745AF771}"/>
              </a:ext>
            </a:extLst>
          </p:cNvPr>
          <p:cNvSpPr/>
          <p:nvPr/>
        </p:nvSpPr>
        <p:spPr>
          <a:xfrm>
            <a:off x="0" y="86497"/>
            <a:ext cx="600177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4000" i="1" u="sng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3.Arc Diagram (13 Crossing)</a:t>
            </a:r>
            <a:endParaRPr lang="en-US" sz="4000" i="1" u="sng" cap="none" spc="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533034-47DA-8842-018A-D3CF696F8600}"/>
              </a:ext>
            </a:extLst>
          </p:cNvPr>
          <p:cNvSpPr txBox="1"/>
          <p:nvPr/>
        </p:nvSpPr>
        <p:spPr>
          <a:xfrm>
            <a:off x="4435124" y="6488668"/>
            <a:ext cx="2984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chemeClr val="accent1"/>
                </a:solidFill>
              </a:rPr>
              <a:t>Source File: </a:t>
            </a:r>
            <a:r>
              <a:rPr lang="en-US" i="1" u="sng" dirty="0" err="1">
                <a:solidFill>
                  <a:schemeClr val="accent1"/>
                </a:solidFill>
              </a:rPr>
              <a:t>arc_diagram.html</a:t>
            </a:r>
            <a:endParaRPr lang="en-US" i="1" u="sng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851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75EF3EC-489C-A8E8-2FC9-D7F6805D1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88016"/>
            <a:ext cx="7772400" cy="47677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FD6ADA3-A2F2-771D-A01B-D095BA8AFBD7}"/>
              </a:ext>
            </a:extLst>
          </p:cNvPr>
          <p:cNvSpPr/>
          <p:nvPr/>
        </p:nvSpPr>
        <p:spPr>
          <a:xfrm>
            <a:off x="0" y="86497"/>
            <a:ext cx="600177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4000" i="1" u="sng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3.Arc Diagram (10 Crossing)</a:t>
            </a:r>
            <a:endParaRPr lang="en-US" sz="4000" i="1" u="sng" cap="none" spc="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0AC135-757F-CBF0-F989-346CC73A162A}"/>
              </a:ext>
            </a:extLst>
          </p:cNvPr>
          <p:cNvSpPr txBox="1"/>
          <p:nvPr/>
        </p:nvSpPr>
        <p:spPr>
          <a:xfrm>
            <a:off x="4435124" y="6488668"/>
            <a:ext cx="2984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chemeClr val="accent1"/>
                </a:solidFill>
              </a:rPr>
              <a:t>Source File: </a:t>
            </a:r>
            <a:r>
              <a:rPr lang="en-US" i="1" u="sng" dirty="0" err="1">
                <a:solidFill>
                  <a:schemeClr val="accent1"/>
                </a:solidFill>
              </a:rPr>
              <a:t>arc_diagram.html</a:t>
            </a:r>
            <a:endParaRPr lang="en-US" i="1" u="sng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3512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AA8C146-BD5C-105B-EEF6-C7F2A0767775}"/>
              </a:ext>
            </a:extLst>
          </p:cNvPr>
          <p:cNvSpPr/>
          <p:nvPr/>
        </p:nvSpPr>
        <p:spPr>
          <a:xfrm>
            <a:off x="0" y="86497"/>
            <a:ext cx="574208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4000" i="1" u="sng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3.Arc Diagram (7 Crossing)</a:t>
            </a:r>
            <a:endParaRPr lang="en-US" sz="4000" i="1" u="sng" cap="none" spc="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50428B-18BE-A620-E31B-9BDC2C1E8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75747"/>
            <a:ext cx="7772400" cy="47065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5631E1C-E507-ADD4-A4B7-BA29AACD2314}"/>
              </a:ext>
            </a:extLst>
          </p:cNvPr>
          <p:cNvSpPr txBox="1"/>
          <p:nvPr/>
        </p:nvSpPr>
        <p:spPr>
          <a:xfrm>
            <a:off x="4435124" y="6488668"/>
            <a:ext cx="2984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chemeClr val="accent1"/>
                </a:solidFill>
              </a:rPr>
              <a:t>Source File: </a:t>
            </a:r>
            <a:r>
              <a:rPr lang="en-US" i="1" u="sng" dirty="0" err="1">
                <a:solidFill>
                  <a:schemeClr val="accent1"/>
                </a:solidFill>
              </a:rPr>
              <a:t>arc_diagram.html</a:t>
            </a:r>
            <a:endParaRPr lang="en-US" i="1" u="sng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3921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C7E867E-2330-712B-C00F-E3DCBD52A921}"/>
              </a:ext>
            </a:extLst>
          </p:cNvPr>
          <p:cNvSpPr/>
          <p:nvPr/>
        </p:nvSpPr>
        <p:spPr>
          <a:xfrm>
            <a:off x="0" y="86497"/>
            <a:ext cx="11990205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4000" i="1" u="sng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4.Radial Network Diagram using the same last sequence </a:t>
            </a:r>
          </a:p>
          <a:p>
            <a:r>
              <a:rPr lang="en-US" sz="4000" i="1" u="sng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from the Arc Diagram </a:t>
            </a:r>
            <a:endParaRPr lang="en-US" sz="4000" i="1" u="sng" cap="none" spc="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D02127-5055-A3AF-053F-3F20FD6E39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3459" y="1409936"/>
            <a:ext cx="5263979" cy="54072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ECBFDA-1126-5520-E2A1-9A1A6179AAFE}"/>
              </a:ext>
            </a:extLst>
          </p:cNvPr>
          <p:cNvSpPr txBox="1"/>
          <p:nvPr/>
        </p:nvSpPr>
        <p:spPr>
          <a:xfrm>
            <a:off x="0" y="6488668"/>
            <a:ext cx="3214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chemeClr val="accent1"/>
                </a:solidFill>
              </a:rPr>
              <a:t>Source File: </a:t>
            </a:r>
            <a:r>
              <a:rPr lang="en-US" i="1" u="sng" dirty="0" err="1">
                <a:solidFill>
                  <a:schemeClr val="accent1"/>
                </a:solidFill>
              </a:rPr>
              <a:t>radial_network.html</a:t>
            </a:r>
            <a:endParaRPr lang="en-US" i="1" u="sng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9816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DD38E15-F13E-7250-A71A-6E38F23C942A}"/>
              </a:ext>
            </a:extLst>
          </p:cNvPr>
          <p:cNvSpPr/>
          <p:nvPr/>
        </p:nvSpPr>
        <p:spPr>
          <a:xfrm>
            <a:off x="0" y="86497"/>
            <a:ext cx="243528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4000" i="1" u="sng" cap="none" spc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References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58CACE-B97D-972C-EAD1-8C85B1EF9993}"/>
              </a:ext>
            </a:extLst>
          </p:cNvPr>
          <p:cNvSpPr/>
          <p:nvPr/>
        </p:nvSpPr>
        <p:spPr>
          <a:xfrm>
            <a:off x="152400" y="2402595"/>
            <a:ext cx="11961341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i="1" u="sng" cap="none" spc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Files: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i="1" u="sng" dirty="0" err="1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Force_directed.html</a:t>
            </a:r>
            <a:endParaRPr lang="en-US" sz="2000" i="1" u="sng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i="1" u="sng" dirty="0" err="1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Arc_diagram.html</a:t>
            </a:r>
            <a:endParaRPr lang="en-US" sz="2000" i="1" u="sng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i="1" u="sng" dirty="0" err="1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Radial_network.html</a:t>
            </a:r>
            <a:endParaRPr lang="en-US" sz="2000" i="1" u="sng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000" i="1" u="sng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i="1" u="sng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 Files 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i="1" u="sng" dirty="0" err="1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data.json</a:t>
            </a:r>
            <a:r>
              <a:rPr lang="en-US" sz="2000" i="1" u="sng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[Used for </a:t>
            </a:r>
            <a:r>
              <a:rPr lang="en-US" sz="2000" i="1" u="sng" dirty="0" err="1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force_directed.html</a:t>
            </a:r>
            <a:r>
              <a:rPr lang="en-US" sz="2000" i="1" u="sng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and </a:t>
            </a:r>
            <a:r>
              <a:rPr lang="en-US" sz="2000" i="1" u="sng" dirty="0" err="1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arc_diagram.html</a:t>
            </a:r>
            <a:r>
              <a:rPr lang="en-US" sz="2000" i="1" u="sng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]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i="1" u="sng" dirty="0" err="1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radial_data.json</a:t>
            </a:r>
            <a:r>
              <a:rPr lang="en-US" sz="2000" i="1" u="sng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[Used for </a:t>
            </a:r>
            <a:r>
              <a:rPr lang="en-US" sz="2000" i="1" u="sng" dirty="0" err="1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radial_</a:t>
            </a:r>
            <a:r>
              <a:rPr lang="en-US" sz="2000" i="1" u="sng" err="1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network</a:t>
            </a:r>
            <a:r>
              <a:rPr lang="en-US" sz="2000" i="1" u="sng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.html]</a:t>
            </a:r>
            <a:endParaRPr lang="en-US" sz="2000" i="1" u="sng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7C4000-AFDE-DF53-E8AE-E2DF777AA4C8}"/>
              </a:ext>
            </a:extLst>
          </p:cNvPr>
          <p:cNvSpPr/>
          <p:nvPr/>
        </p:nvSpPr>
        <p:spPr>
          <a:xfrm>
            <a:off x="152400" y="1079156"/>
            <a:ext cx="11961341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i="1" u="sng" cap="none" spc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hlinkClick r:id="rId2"/>
              </a:rPr>
              <a:t>https://www.geeksforgeeks.org/html-center-tag/</a:t>
            </a:r>
            <a:endParaRPr lang="en-US" sz="2000" i="1" u="sng" cap="none" spc="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i="1" u="sng" cap="none" spc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hlinkClick r:id="rId3"/>
              </a:rPr>
              <a:t>https://d3-graph-gallery.com/graph/hierarchical_edge_bundling_basic.html</a:t>
            </a:r>
            <a:endParaRPr lang="en-US" sz="2000" i="1" u="sng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i="1" u="sng" cap="none" spc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hlinkClick r:id="rId4"/>
              </a:rPr>
              <a:t>https://d3-graph-gallery.com/arc.html</a:t>
            </a:r>
            <a:endParaRPr lang="en-US" sz="2000" i="1" u="sng" cap="none" spc="0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i="1" u="sng" cap="none" spc="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hlinkClick r:id="rId5"/>
              </a:rPr>
              <a:t>https://app.rawgraphs.io/</a:t>
            </a:r>
            <a:endParaRPr lang="en-US" sz="2000" i="1" u="sng" dirty="0">
              <a:ln w="0"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4426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226</Words>
  <Application>Microsoft Macintosh PowerPoint</Application>
  <PresentationFormat>Widescreen</PresentationFormat>
  <Paragraphs>30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Theme</vt:lpstr>
      <vt:lpstr>Project#2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Project#2</dc:title>
  <dc:creator>Lodha, Ayush Manojkumar</dc:creator>
  <cp:lastModifiedBy>Lodha, Ayush Manojkumar</cp:lastModifiedBy>
  <cp:revision>2</cp:revision>
  <dcterms:created xsi:type="dcterms:W3CDTF">2023-03-23T01:10:18Z</dcterms:created>
  <dcterms:modified xsi:type="dcterms:W3CDTF">2023-03-23T03:54:05Z</dcterms:modified>
</cp:coreProperties>
</file>

<file path=docProps/thumbnail.jpeg>
</file>